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C4FCB-9B14-4254-9169-89AD697FD0B9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DD2F-7DAD-43DE-A019-2D7154387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73FDF-130D-41E6-AA10-47A5BF8D873D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1EC88-6129-4F09-8D88-B09CD0907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D0FD6-6A31-4747-AB03-5E2701833D4B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006D6-B526-4CE0-9A93-8C3B91929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CA650-2D50-4A9B-AA5F-07B30649F9AF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67C3E-6909-4A61-B813-C53B31C18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CEBF0-3181-4228-B8FC-FA1DE701F83B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7823A-618A-4CA9-992F-F45EFBB29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9CE23-52E4-4187-B3BD-45A50B3B3A5A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BD45-CD7F-46D4-99BF-EC9089C76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83600-2F24-4DD4-9D58-702D4AA4D591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F0F00-5EFE-44C5-BE5F-3C40D5CB8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62F95-7531-4CBE-ADD5-DF0C2E0A80F2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500CF-BF07-4A64-BAA3-0B8DF39EF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0E36A-EC5A-4E54-9559-344838D8DA98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DFE02-F6D1-4714-A9D2-C3396E3FE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45BB6-50D7-4D6E-8FF9-2F0C8FD88EAE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6407F-C211-4674-AA68-303DE7014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68E2-BD3D-47E9-8F03-2180B07820F0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2190E-B206-4C31-8FFB-75A12AA06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D6CF74-C5C2-410D-82F8-2BAD41454FC7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1724DF-4982-4F31-B051-3F659E21A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NUL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NUL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gray">
          <a:xfrm>
            <a:off x="228600" y="6096000"/>
            <a:ext cx="5105400" cy="6397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Group 114"/>
          <p:cNvGraphicFramePr>
            <a:graphicFrameLocks noGrp="1"/>
          </p:cNvGraphicFramePr>
          <p:nvPr/>
        </p:nvGraphicFramePr>
        <p:xfrm>
          <a:off x="228600" y="914400"/>
          <a:ext cx="8763000" cy="5168268"/>
        </p:xfrm>
        <a:graphic>
          <a:graphicData uri="http://schemas.openxmlformats.org/drawingml/2006/table">
            <a:tbl>
              <a:tblPr/>
              <a:tblGrid>
                <a:gridCol w="1981200"/>
                <a:gridCol w="1752600"/>
                <a:gridCol w="1676400"/>
                <a:gridCol w="1600200"/>
                <a:gridCol w="1752600"/>
              </a:tblGrid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Low DHMO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(CS150)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High DHMO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(HS205)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Advantage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(AVN2)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PPO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(EP-510)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Provider Network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Network Providers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(Assignment Required)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Network Providers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(Assignment Required)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Network Providers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(No Assignment Required)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Network or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Non-Network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Deductible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n/a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n/a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n/a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$ 50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Benefits / Services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Patient Pays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Plan Pays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Routine Office Visit / Preventive Care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$ 5 - co-pay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$ 5 - co-pay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100 % - No Deductible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X-Rays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 Charge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 Charge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 Charge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80 % - After Deductible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Fillings  - Amalgam (Silver)</a:t>
                      </a:r>
                    </a:p>
                    <a:p>
                      <a:pPr marL="623888" marR="0" lvl="2" indent="-1158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>
                          <a:tab pos="0" algn="l"/>
                        </a:tabLst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Resin</a:t>
                      </a:r>
                    </a:p>
                    <a:p>
                      <a:pPr marL="623888" marR="0" lvl="2" indent="-1158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>
                          <a:tab pos="0" algn="l"/>
                        </a:tabLst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Inlay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 Charge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$ 35  -  $ 120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$ 95  -  $ 130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238125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$5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$30 - $90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$225 - $270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54013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 Charge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 Charge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$ 242  -  $414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80 % - After Deductible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80 % - After Deductible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50 % - After Deductible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Crown  -  Porcelain fused   to high noble metal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$ 280 + Lab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$ 270 + Lab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$ 466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50 % - After Deductible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Prosthodontics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$ 300 + Lab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$ 375 + Lab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$ 542 - $700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50 % - After Deductible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Orthodontics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(children under 19)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$ 1800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$ 1900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$ 2100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50 % - After Deductible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 750 - calendar year max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$ 1500 - lifetime max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Maximums (non-orthodontia)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Calendar Year/Lifetime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Unlimited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Unlimited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Unlimited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$ 1500/Unlimited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3388" name="TextBox 4"/>
          <p:cNvSpPr txBox="1">
            <a:spLocks noChangeArrowheads="1"/>
          </p:cNvSpPr>
          <p:nvPr/>
        </p:nvSpPr>
        <p:spPr bwMode="auto">
          <a:xfrm>
            <a:off x="457200" y="6248400"/>
            <a:ext cx="8153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cs typeface="Arial" charset="0"/>
              </a:rPr>
              <a:t>		Customer Service: 800-233-4013	Website: www.HumanaDenal.com</a:t>
            </a:r>
          </a:p>
        </p:txBody>
      </p:sp>
      <p:sp>
        <p:nvSpPr>
          <p:cNvPr id="13389" name="Text Box 213"/>
          <p:cNvSpPr txBox="1">
            <a:spLocks noChangeArrowheads="1"/>
          </p:cNvSpPr>
          <p:nvPr/>
        </p:nvSpPr>
        <p:spPr bwMode="auto">
          <a:xfrm>
            <a:off x="304800" y="685800"/>
            <a:ext cx="1752600" cy="646113"/>
          </a:xfrm>
          <a:prstGeom prst="rect">
            <a:avLst/>
          </a:prstGeom>
          <a:solidFill>
            <a:srgbClr val="01BBBB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Dental Plan Comparisons</a:t>
            </a:r>
          </a:p>
        </p:txBody>
      </p:sp>
      <p:pic>
        <p:nvPicPr>
          <p:cNvPr id="22" name="Shape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9977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13"/>
          <p:cNvSpPr txBox="1">
            <a:spLocks noChangeArrowheads="1"/>
          </p:cNvSpPr>
          <p:nvPr/>
        </p:nvSpPr>
        <p:spPr bwMode="auto">
          <a:xfrm>
            <a:off x="6934200" y="0"/>
            <a:ext cx="2209800" cy="914400"/>
          </a:xfrm>
          <a:prstGeom prst="rect">
            <a:avLst/>
          </a:prstGeom>
          <a:solidFill>
            <a:srgbClr val="01BBBB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Vision Care Plan</a:t>
            </a:r>
          </a:p>
        </p:txBody>
      </p:sp>
      <p:grpSp>
        <p:nvGrpSpPr>
          <p:cNvPr id="14338" name="Group 215"/>
          <p:cNvGrpSpPr>
            <a:grpSpLocks noChangeAspect="1"/>
          </p:cNvGrpSpPr>
          <p:nvPr/>
        </p:nvGrpSpPr>
        <p:grpSpPr bwMode="auto">
          <a:xfrm>
            <a:off x="228600" y="304800"/>
            <a:ext cx="7034213" cy="6256338"/>
            <a:chOff x="144" y="192"/>
            <a:chExt cx="4431" cy="3941"/>
          </a:xfrm>
        </p:grpSpPr>
        <p:sp>
          <p:nvSpPr>
            <p:cNvPr id="14341" name="AutoShape 214"/>
            <p:cNvSpPr>
              <a:spLocks noChangeAspect="1" noChangeArrowheads="1" noTextEdit="1"/>
            </p:cNvSpPr>
            <p:nvPr/>
          </p:nvSpPr>
          <p:spPr bwMode="auto">
            <a:xfrm>
              <a:off x="144" y="192"/>
              <a:ext cx="3835" cy="3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Rectangle 216"/>
            <p:cNvSpPr>
              <a:spLocks noChangeArrowheads="1"/>
            </p:cNvSpPr>
            <p:nvPr/>
          </p:nvSpPr>
          <p:spPr bwMode="auto">
            <a:xfrm>
              <a:off x="420" y="4027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43" name="Rectangle 217"/>
            <p:cNvSpPr>
              <a:spLocks noChangeArrowheads="1"/>
            </p:cNvSpPr>
            <p:nvPr/>
          </p:nvSpPr>
          <p:spPr bwMode="auto">
            <a:xfrm>
              <a:off x="256" y="332"/>
              <a:ext cx="80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Vision care services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44" name="Rectangle 218"/>
            <p:cNvSpPr>
              <a:spLocks noChangeArrowheads="1"/>
            </p:cNvSpPr>
            <p:nvPr/>
          </p:nvSpPr>
          <p:spPr bwMode="auto">
            <a:xfrm>
              <a:off x="932" y="33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45" name="Rectangle 219"/>
            <p:cNvSpPr>
              <a:spLocks noChangeArrowheads="1"/>
            </p:cNvSpPr>
            <p:nvPr/>
          </p:nvSpPr>
          <p:spPr bwMode="auto">
            <a:xfrm>
              <a:off x="1692" y="332"/>
              <a:ext cx="116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Visit a participating provider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46" name="Rectangle 220"/>
            <p:cNvSpPr>
              <a:spLocks noChangeArrowheads="1"/>
            </p:cNvSpPr>
            <p:nvPr/>
          </p:nvSpPr>
          <p:spPr bwMode="auto">
            <a:xfrm>
              <a:off x="2670" y="33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47" name="Rectangle 221"/>
            <p:cNvSpPr>
              <a:spLocks noChangeArrowheads="1"/>
            </p:cNvSpPr>
            <p:nvPr/>
          </p:nvSpPr>
          <p:spPr bwMode="auto">
            <a:xfrm>
              <a:off x="2820" y="246"/>
              <a:ext cx="88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Visit a non-participati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48" name="Rectangle 222"/>
            <p:cNvSpPr>
              <a:spLocks noChangeArrowheads="1"/>
            </p:cNvSpPr>
            <p:nvPr/>
          </p:nvSpPr>
          <p:spPr bwMode="auto">
            <a:xfrm>
              <a:off x="3358" y="246"/>
              <a:ext cx="27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     ng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49" name="Rectangle 223"/>
            <p:cNvSpPr>
              <a:spLocks noChangeArrowheads="1"/>
            </p:cNvSpPr>
            <p:nvPr/>
          </p:nvSpPr>
          <p:spPr bwMode="auto">
            <a:xfrm>
              <a:off x="2820" y="332"/>
              <a:ext cx="34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provider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0" name="Rectangle 224"/>
            <p:cNvSpPr>
              <a:spLocks noChangeArrowheads="1"/>
            </p:cNvSpPr>
            <p:nvPr/>
          </p:nvSpPr>
          <p:spPr bwMode="auto">
            <a:xfrm>
              <a:off x="3107" y="33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1" name="Rectangle 225"/>
            <p:cNvSpPr>
              <a:spLocks noChangeArrowheads="1"/>
            </p:cNvSpPr>
            <p:nvPr/>
          </p:nvSpPr>
          <p:spPr bwMode="auto">
            <a:xfrm>
              <a:off x="256" y="502"/>
              <a:ext cx="78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Exam with dilation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2" name="Rectangle 226"/>
            <p:cNvSpPr>
              <a:spLocks noChangeArrowheads="1"/>
            </p:cNvSpPr>
            <p:nvPr/>
          </p:nvSpPr>
          <p:spPr bwMode="auto">
            <a:xfrm>
              <a:off x="915" y="502"/>
              <a:ext cx="63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   (as necessary)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3" name="Rectangle 227"/>
            <p:cNvSpPr>
              <a:spLocks noChangeArrowheads="1"/>
            </p:cNvSpPr>
            <p:nvPr/>
          </p:nvSpPr>
          <p:spPr bwMode="auto">
            <a:xfrm>
              <a:off x="1309" y="50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4" name="Rectangle 228"/>
            <p:cNvSpPr>
              <a:spLocks noChangeArrowheads="1"/>
            </p:cNvSpPr>
            <p:nvPr/>
          </p:nvSpPr>
          <p:spPr bwMode="auto">
            <a:xfrm>
              <a:off x="1692" y="502"/>
              <a:ext cx="6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100% after copay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5" name="Rectangle 229"/>
            <p:cNvSpPr>
              <a:spLocks noChangeArrowheads="1"/>
            </p:cNvSpPr>
            <p:nvPr/>
          </p:nvSpPr>
          <p:spPr bwMode="auto">
            <a:xfrm>
              <a:off x="2239" y="50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6" name="Rectangle 230"/>
            <p:cNvSpPr>
              <a:spLocks noChangeArrowheads="1"/>
            </p:cNvSpPr>
            <p:nvPr/>
          </p:nvSpPr>
          <p:spPr bwMode="auto">
            <a:xfrm>
              <a:off x="2820" y="502"/>
              <a:ext cx="51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$35 allowance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7" name="Rectangle 231"/>
            <p:cNvSpPr>
              <a:spLocks noChangeArrowheads="1"/>
            </p:cNvSpPr>
            <p:nvPr/>
          </p:nvSpPr>
          <p:spPr bwMode="auto">
            <a:xfrm>
              <a:off x="3257" y="50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58" name="Rectangle 232"/>
            <p:cNvSpPr>
              <a:spLocks noChangeArrowheads="1"/>
            </p:cNvSpPr>
            <p:nvPr/>
          </p:nvSpPr>
          <p:spPr bwMode="auto">
            <a:xfrm>
              <a:off x="212" y="444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59" name="Rectangle 233"/>
            <p:cNvSpPr>
              <a:spLocks noChangeArrowheads="1"/>
            </p:cNvSpPr>
            <p:nvPr/>
          </p:nvSpPr>
          <p:spPr bwMode="auto">
            <a:xfrm>
              <a:off x="1648" y="444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60" name="Rectangle 234"/>
            <p:cNvSpPr>
              <a:spLocks noChangeArrowheads="1"/>
            </p:cNvSpPr>
            <p:nvPr/>
          </p:nvSpPr>
          <p:spPr bwMode="auto">
            <a:xfrm>
              <a:off x="1652" y="444"/>
              <a:ext cx="112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61" name="Rectangle 235"/>
            <p:cNvSpPr>
              <a:spLocks noChangeArrowheads="1"/>
            </p:cNvSpPr>
            <p:nvPr/>
          </p:nvSpPr>
          <p:spPr bwMode="auto">
            <a:xfrm>
              <a:off x="2776" y="444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62" name="Rectangle 236"/>
            <p:cNvSpPr>
              <a:spLocks noChangeArrowheads="1"/>
            </p:cNvSpPr>
            <p:nvPr/>
          </p:nvSpPr>
          <p:spPr bwMode="auto">
            <a:xfrm>
              <a:off x="2780" y="444"/>
              <a:ext cx="1125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63" name="Rectangle 237"/>
            <p:cNvSpPr>
              <a:spLocks noChangeArrowheads="1"/>
            </p:cNvSpPr>
            <p:nvPr/>
          </p:nvSpPr>
          <p:spPr bwMode="auto">
            <a:xfrm>
              <a:off x="256" y="672"/>
              <a:ext cx="27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Lenses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64" name="Rectangle 238"/>
            <p:cNvSpPr>
              <a:spLocks noChangeArrowheads="1"/>
            </p:cNvSpPr>
            <p:nvPr/>
          </p:nvSpPr>
          <p:spPr bwMode="auto">
            <a:xfrm>
              <a:off x="490" y="67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65" name="Rectangle 239"/>
            <p:cNvSpPr>
              <a:spLocks noChangeArrowheads="1"/>
            </p:cNvSpPr>
            <p:nvPr/>
          </p:nvSpPr>
          <p:spPr bwMode="auto">
            <a:xfrm>
              <a:off x="256" y="758"/>
              <a:ext cx="3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66" name="Rectangle 240"/>
            <p:cNvSpPr>
              <a:spLocks noChangeArrowheads="1"/>
            </p:cNvSpPr>
            <p:nvPr/>
          </p:nvSpPr>
          <p:spPr bwMode="auto">
            <a:xfrm>
              <a:off x="289" y="758"/>
              <a:ext cx="5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67" name="Rectangle 241"/>
            <p:cNvSpPr>
              <a:spLocks noChangeArrowheads="1"/>
            </p:cNvSpPr>
            <p:nvPr/>
          </p:nvSpPr>
          <p:spPr bwMode="auto">
            <a:xfrm>
              <a:off x="330" y="758"/>
              <a:ext cx="45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Single vision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68" name="Rectangle 242"/>
            <p:cNvSpPr>
              <a:spLocks noChangeArrowheads="1"/>
            </p:cNvSpPr>
            <p:nvPr/>
          </p:nvSpPr>
          <p:spPr bwMode="auto">
            <a:xfrm>
              <a:off x="716" y="758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69" name="Rectangle 243"/>
            <p:cNvSpPr>
              <a:spLocks noChangeArrowheads="1"/>
            </p:cNvSpPr>
            <p:nvPr/>
          </p:nvSpPr>
          <p:spPr bwMode="auto">
            <a:xfrm>
              <a:off x="256" y="844"/>
              <a:ext cx="32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Bifocal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0" name="Rectangle 244"/>
            <p:cNvSpPr>
              <a:spLocks noChangeArrowheads="1"/>
            </p:cNvSpPr>
            <p:nvPr/>
          </p:nvSpPr>
          <p:spPr bwMode="auto">
            <a:xfrm>
              <a:off x="533" y="844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1" name="Rectangle 245"/>
            <p:cNvSpPr>
              <a:spLocks noChangeArrowheads="1"/>
            </p:cNvSpPr>
            <p:nvPr/>
          </p:nvSpPr>
          <p:spPr bwMode="auto">
            <a:xfrm>
              <a:off x="256" y="931"/>
              <a:ext cx="35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Trifocal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2" name="Rectangle 246"/>
            <p:cNvSpPr>
              <a:spLocks noChangeArrowheads="1"/>
            </p:cNvSpPr>
            <p:nvPr/>
          </p:nvSpPr>
          <p:spPr bwMode="auto">
            <a:xfrm>
              <a:off x="555" y="931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3" name="Rectangle 247"/>
            <p:cNvSpPr>
              <a:spLocks noChangeArrowheads="1"/>
            </p:cNvSpPr>
            <p:nvPr/>
          </p:nvSpPr>
          <p:spPr bwMode="auto">
            <a:xfrm>
              <a:off x="1692" y="742"/>
              <a:ext cx="6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100% after copay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4" name="Rectangle 248"/>
            <p:cNvSpPr>
              <a:spLocks noChangeArrowheads="1"/>
            </p:cNvSpPr>
            <p:nvPr/>
          </p:nvSpPr>
          <p:spPr bwMode="auto">
            <a:xfrm>
              <a:off x="2239" y="74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5" name="Rectangle 249"/>
            <p:cNvSpPr>
              <a:spLocks noChangeArrowheads="1"/>
            </p:cNvSpPr>
            <p:nvPr/>
          </p:nvSpPr>
          <p:spPr bwMode="auto">
            <a:xfrm>
              <a:off x="1692" y="828"/>
              <a:ext cx="6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100% after copay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6" name="Rectangle 250"/>
            <p:cNvSpPr>
              <a:spLocks noChangeArrowheads="1"/>
            </p:cNvSpPr>
            <p:nvPr/>
          </p:nvSpPr>
          <p:spPr bwMode="auto">
            <a:xfrm>
              <a:off x="2239" y="828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7" name="Rectangle 251"/>
            <p:cNvSpPr>
              <a:spLocks noChangeArrowheads="1"/>
            </p:cNvSpPr>
            <p:nvPr/>
          </p:nvSpPr>
          <p:spPr bwMode="auto">
            <a:xfrm>
              <a:off x="1692" y="914"/>
              <a:ext cx="6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100% after copay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8" name="Rectangle 252"/>
            <p:cNvSpPr>
              <a:spLocks noChangeArrowheads="1"/>
            </p:cNvSpPr>
            <p:nvPr/>
          </p:nvSpPr>
          <p:spPr bwMode="auto">
            <a:xfrm>
              <a:off x="2239" y="914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79" name="Rectangle 253"/>
            <p:cNvSpPr>
              <a:spLocks noChangeArrowheads="1"/>
            </p:cNvSpPr>
            <p:nvPr/>
          </p:nvSpPr>
          <p:spPr bwMode="auto">
            <a:xfrm>
              <a:off x="2820" y="742"/>
              <a:ext cx="51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$25 allowance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80" name="Rectangle 254"/>
            <p:cNvSpPr>
              <a:spLocks noChangeArrowheads="1"/>
            </p:cNvSpPr>
            <p:nvPr/>
          </p:nvSpPr>
          <p:spPr bwMode="auto">
            <a:xfrm>
              <a:off x="3257" y="742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81" name="Rectangle 255"/>
            <p:cNvSpPr>
              <a:spLocks noChangeArrowheads="1"/>
            </p:cNvSpPr>
            <p:nvPr/>
          </p:nvSpPr>
          <p:spPr bwMode="auto">
            <a:xfrm>
              <a:off x="2820" y="828"/>
              <a:ext cx="51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$40 allowance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82" name="Rectangle 256"/>
            <p:cNvSpPr>
              <a:spLocks noChangeArrowheads="1"/>
            </p:cNvSpPr>
            <p:nvPr/>
          </p:nvSpPr>
          <p:spPr bwMode="auto">
            <a:xfrm>
              <a:off x="3257" y="828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83" name="Rectangle 257"/>
            <p:cNvSpPr>
              <a:spLocks noChangeArrowheads="1"/>
            </p:cNvSpPr>
            <p:nvPr/>
          </p:nvSpPr>
          <p:spPr bwMode="auto">
            <a:xfrm>
              <a:off x="2820" y="914"/>
              <a:ext cx="51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$60 allowance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84" name="Rectangle 258"/>
            <p:cNvSpPr>
              <a:spLocks noChangeArrowheads="1"/>
            </p:cNvSpPr>
            <p:nvPr/>
          </p:nvSpPr>
          <p:spPr bwMode="auto">
            <a:xfrm>
              <a:off x="3257" y="914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85" name="Rectangle 259"/>
            <p:cNvSpPr>
              <a:spLocks noChangeArrowheads="1"/>
            </p:cNvSpPr>
            <p:nvPr/>
          </p:nvSpPr>
          <p:spPr bwMode="auto">
            <a:xfrm>
              <a:off x="212" y="614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86" name="Rectangle 260"/>
            <p:cNvSpPr>
              <a:spLocks noChangeArrowheads="1"/>
            </p:cNvSpPr>
            <p:nvPr/>
          </p:nvSpPr>
          <p:spPr bwMode="auto">
            <a:xfrm>
              <a:off x="1648" y="614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87" name="Rectangle 261"/>
            <p:cNvSpPr>
              <a:spLocks noChangeArrowheads="1"/>
            </p:cNvSpPr>
            <p:nvPr/>
          </p:nvSpPr>
          <p:spPr bwMode="auto">
            <a:xfrm>
              <a:off x="1652" y="614"/>
              <a:ext cx="112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88" name="Rectangle 262"/>
            <p:cNvSpPr>
              <a:spLocks noChangeArrowheads="1"/>
            </p:cNvSpPr>
            <p:nvPr/>
          </p:nvSpPr>
          <p:spPr bwMode="auto">
            <a:xfrm>
              <a:off x="2776" y="614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89" name="Rectangle 263"/>
            <p:cNvSpPr>
              <a:spLocks noChangeArrowheads="1"/>
            </p:cNvSpPr>
            <p:nvPr/>
          </p:nvSpPr>
          <p:spPr bwMode="auto">
            <a:xfrm>
              <a:off x="2780" y="614"/>
              <a:ext cx="1125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90" name="Rectangle 264"/>
            <p:cNvSpPr>
              <a:spLocks noChangeArrowheads="1"/>
            </p:cNvSpPr>
            <p:nvPr/>
          </p:nvSpPr>
          <p:spPr bwMode="auto">
            <a:xfrm>
              <a:off x="256" y="1075"/>
              <a:ext cx="29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Frames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91" name="Rectangle 265"/>
            <p:cNvSpPr>
              <a:spLocks noChangeArrowheads="1"/>
            </p:cNvSpPr>
            <p:nvPr/>
          </p:nvSpPr>
          <p:spPr bwMode="auto">
            <a:xfrm>
              <a:off x="507" y="1075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92" name="Rectangle 266"/>
            <p:cNvSpPr>
              <a:spLocks noChangeArrowheads="1"/>
            </p:cNvSpPr>
            <p:nvPr/>
          </p:nvSpPr>
          <p:spPr bwMode="auto">
            <a:xfrm>
              <a:off x="528" y="1075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93" name="Rectangle 267"/>
            <p:cNvSpPr>
              <a:spLocks noChangeArrowheads="1"/>
            </p:cNvSpPr>
            <p:nvPr/>
          </p:nvSpPr>
          <p:spPr bwMode="auto">
            <a:xfrm>
              <a:off x="1692" y="1075"/>
              <a:ext cx="94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$50 wholesale frame allowance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94" name="Rectangle 268"/>
            <p:cNvSpPr>
              <a:spLocks noChangeArrowheads="1"/>
            </p:cNvSpPr>
            <p:nvPr/>
          </p:nvSpPr>
          <p:spPr bwMode="auto">
            <a:xfrm>
              <a:off x="2671" y="1075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95" name="Rectangle 269"/>
            <p:cNvSpPr>
              <a:spLocks noChangeArrowheads="1"/>
            </p:cNvSpPr>
            <p:nvPr/>
          </p:nvSpPr>
          <p:spPr bwMode="auto">
            <a:xfrm>
              <a:off x="2820" y="1075"/>
              <a:ext cx="59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$50 retail allowance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96" name="Rectangle 270"/>
            <p:cNvSpPr>
              <a:spLocks noChangeArrowheads="1"/>
            </p:cNvSpPr>
            <p:nvPr/>
          </p:nvSpPr>
          <p:spPr bwMode="auto">
            <a:xfrm>
              <a:off x="3433" y="1075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397" name="Rectangle 271"/>
            <p:cNvSpPr>
              <a:spLocks noChangeArrowheads="1"/>
            </p:cNvSpPr>
            <p:nvPr/>
          </p:nvSpPr>
          <p:spPr bwMode="auto">
            <a:xfrm>
              <a:off x="212" y="1043"/>
              <a:ext cx="1436" cy="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98" name="Rectangle 272"/>
            <p:cNvSpPr>
              <a:spLocks noChangeArrowheads="1"/>
            </p:cNvSpPr>
            <p:nvPr/>
          </p:nvSpPr>
          <p:spPr bwMode="auto">
            <a:xfrm>
              <a:off x="1648" y="1043"/>
              <a:ext cx="4" cy="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99" name="Rectangle 273"/>
            <p:cNvSpPr>
              <a:spLocks noChangeArrowheads="1"/>
            </p:cNvSpPr>
            <p:nvPr/>
          </p:nvSpPr>
          <p:spPr bwMode="auto">
            <a:xfrm>
              <a:off x="1652" y="1043"/>
              <a:ext cx="1124" cy="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00" name="Rectangle 274"/>
            <p:cNvSpPr>
              <a:spLocks noChangeArrowheads="1"/>
            </p:cNvSpPr>
            <p:nvPr/>
          </p:nvSpPr>
          <p:spPr bwMode="auto">
            <a:xfrm>
              <a:off x="2776" y="1043"/>
              <a:ext cx="4" cy="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01" name="Rectangle 275"/>
            <p:cNvSpPr>
              <a:spLocks noChangeArrowheads="1"/>
            </p:cNvSpPr>
            <p:nvPr/>
          </p:nvSpPr>
          <p:spPr bwMode="auto">
            <a:xfrm>
              <a:off x="2780" y="1043"/>
              <a:ext cx="1125" cy="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02" name="Rectangle 276"/>
            <p:cNvSpPr>
              <a:spLocks noChangeArrowheads="1"/>
            </p:cNvSpPr>
            <p:nvPr/>
          </p:nvSpPr>
          <p:spPr bwMode="auto">
            <a:xfrm>
              <a:off x="256" y="1245"/>
              <a:ext cx="59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Contact lenses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03" name="Rectangle 277"/>
            <p:cNvSpPr>
              <a:spLocks noChangeArrowheads="1"/>
            </p:cNvSpPr>
            <p:nvPr/>
          </p:nvSpPr>
          <p:spPr bwMode="auto">
            <a:xfrm>
              <a:off x="754" y="1245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04" name="Rectangle 278"/>
            <p:cNvSpPr>
              <a:spLocks noChangeArrowheads="1"/>
            </p:cNvSpPr>
            <p:nvPr/>
          </p:nvSpPr>
          <p:spPr bwMode="auto">
            <a:xfrm>
              <a:off x="256" y="1331"/>
              <a:ext cx="140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Elective (conventional &amp; disposable)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05" name="Rectangle 279"/>
            <p:cNvSpPr>
              <a:spLocks noChangeArrowheads="1"/>
            </p:cNvSpPr>
            <p:nvPr/>
          </p:nvSpPr>
          <p:spPr bwMode="auto">
            <a:xfrm>
              <a:off x="1506" y="1331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06" name="Rectangle 280"/>
            <p:cNvSpPr>
              <a:spLocks noChangeArrowheads="1"/>
            </p:cNvSpPr>
            <p:nvPr/>
          </p:nvSpPr>
          <p:spPr bwMode="auto">
            <a:xfrm>
              <a:off x="256" y="1417"/>
              <a:ext cx="81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Medically necessary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07" name="Rectangle 281"/>
            <p:cNvSpPr>
              <a:spLocks noChangeArrowheads="1"/>
            </p:cNvSpPr>
            <p:nvPr/>
          </p:nvSpPr>
          <p:spPr bwMode="auto">
            <a:xfrm>
              <a:off x="937" y="1417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08" name="Rectangle 282"/>
            <p:cNvSpPr>
              <a:spLocks noChangeArrowheads="1"/>
            </p:cNvSpPr>
            <p:nvPr/>
          </p:nvSpPr>
          <p:spPr bwMode="auto">
            <a:xfrm>
              <a:off x="1692" y="1315"/>
              <a:ext cx="85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$130 Contact lens allowance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09" name="Rectangle 283"/>
            <p:cNvSpPr>
              <a:spLocks noChangeArrowheads="1"/>
            </p:cNvSpPr>
            <p:nvPr/>
          </p:nvSpPr>
          <p:spPr bwMode="auto">
            <a:xfrm>
              <a:off x="2588" y="1315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10" name="Rectangle 284"/>
            <p:cNvSpPr>
              <a:spLocks noChangeArrowheads="1"/>
            </p:cNvSpPr>
            <p:nvPr/>
          </p:nvSpPr>
          <p:spPr bwMode="auto">
            <a:xfrm>
              <a:off x="1692" y="1401"/>
              <a:ext cx="21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100%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11" name="Rectangle 285"/>
            <p:cNvSpPr>
              <a:spLocks noChangeArrowheads="1"/>
            </p:cNvSpPr>
            <p:nvPr/>
          </p:nvSpPr>
          <p:spPr bwMode="auto">
            <a:xfrm>
              <a:off x="1873" y="1401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12" name="Rectangle 286"/>
            <p:cNvSpPr>
              <a:spLocks noChangeArrowheads="1"/>
            </p:cNvSpPr>
            <p:nvPr/>
          </p:nvSpPr>
          <p:spPr bwMode="auto">
            <a:xfrm>
              <a:off x="2820" y="1315"/>
              <a:ext cx="85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$130 Contact lens allowance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13" name="Rectangle 287"/>
            <p:cNvSpPr>
              <a:spLocks noChangeArrowheads="1"/>
            </p:cNvSpPr>
            <p:nvPr/>
          </p:nvSpPr>
          <p:spPr bwMode="auto">
            <a:xfrm>
              <a:off x="3716" y="1315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14" name="Rectangle 288"/>
            <p:cNvSpPr>
              <a:spLocks noChangeArrowheads="1"/>
            </p:cNvSpPr>
            <p:nvPr/>
          </p:nvSpPr>
          <p:spPr bwMode="auto">
            <a:xfrm>
              <a:off x="2820" y="1401"/>
              <a:ext cx="56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$210 allowance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15" name="Rectangle 289"/>
            <p:cNvSpPr>
              <a:spLocks noChangeArrowheads="1"/>
            </p:cNvSpPr>
            <p:nvPr/>
          </p:nvSpPr>
          <p:spPr bwMode="auto">
            <a:xfrm>
              <a:off x="3295" y="1401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16" name="Rectangle 290"/>
            <p:cNvSpPr>
              <a:spLocks noChangeArrowheads="1"/>
            </p:cNvSpPr>
            <p:nvPr/>
          </p:nvSpPr>
          <p:spPr bwMode="auto">
            <a:xfrm>
              <a:off x="212" y="1187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17" name="Rectangle 291"/>
            <p:cNvSpPr>
              <a:spLocks noChangeArrowheads="1"/>
            </p:cNvSpPr>
            <p:nvPr/>
          </p:nvSpPr>
          <p:spPr bwMode="auto">
            <a:xfrm>
              <a:off x="1648" y="1187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18" name="Rectangle 292"/>
            <p:cNvSpPr>
              <a:spLocks noChangeArrowheads="1"/>
            </p:cNvSpPr>
            <p:nvPr/>
          </p:nvSpPr>
          <p:spPr bwMode="auto">
            <a:xfrm>
              <a:off x="1652" y="1187"/>
              <a:ext cx="112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19" name="Rectangle 293"/>
            <p:cNvSpPr>
              <a:spLocks noChangeArrowheads="1"/>
            </p:cNvSpPr>
            <p:nvPr/>
          </p:nvSpPr>
          <p:spPr bwMode="auto">
            <a:xfrm>
              <a:off x="2776" y="1187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20" name="Rectangle 294"/>
            <p:cNvSpPr>
              <a:spLocks noChangeArrowheads="1"/>
            </p:cNvSpPr>
            <p:nvPr/>
          </p:nvSpPr>
          <p:spPr bwMode="auto">
            <a:xfrm>
              <a:off x="2780" y="1187"/>
              <a:ext cx="1125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21" name="Rectangle 295"/>
            <p:cNvSpPr>
              <a:spLocks noChangeArrowheads="1"/>
            </p:cNvSpPr>
            <p:nvPr/>
          </p:nvSpPr>
          <p:spPr bwMode="auto">
            <a:xfrm>
              <a:off x="256" y="1588"/>
              <a:ext cx="44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Frequency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22" name="Rectangle 296"/>
            <p:cNvSpPr>
              <a:spLocks noChangeArrowheads="1"/>
            </p:cNvSpPr>
            <p:nvPr/>
          </p:nvSpPr>
          <p:spPr bwMode="auto">
            <a:xfrm>
              <a:off x="632" y="1588"/>
              <a:ext cx="95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(based on date of service)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23" name="Rectangle 297"/>
            <p:cNvSpPr>
              <a:spLocks noChangeArrowheads="1"/>
            </p:cNvSpPr>
            <p:nvPr/>
          </p:nvSpPr>
          <p:spPr bwMode="auto">
            <a:xfrm>
              <a:off x="1434" y="1588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24" name="Rectangle 298"/>
            <p:cNvSpPr>
              <a:spLocks noChangeArrowheads="1"/>
            </p:cNvSpPr>
            <p:nvPr/>
          </p:nvSpPr>
          <p:spPr bwMode="auto">
            <a:xfrm>
              <a:off x="256" y="1674"/>
              <a:ext cx="53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Examination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25" name="Rectangle 299"/>
            <p:cNvSpPr>
              <a:spLocks noChangeArrowheads="1"/>
            </p:cNvSpPr>
            <p:nvPr/>
          </p:nvSpPr>
          <p:spPr bwMode="auto">
            <a:xfrm>
              <a:off x="710" y="1674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26" name="Rectangle 300"/>
            <p:cNvSpPr>
              <a:spLocks noChangeArrowheads="1"/>
            </p:cNvSpPr>
            <p:nvPr/>
          </p:nvSpPr>
          <p:spPr bwMode="auto">
            <a:xfrm>
              <a:off x="256" y="1760"/>
              <a:ext cx="72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Lenses or contact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27" name="Rectangle 301"/>
            <p:cNvSpPr>
              <a:spLocks noChangeArrowheads="1"/>
            </p:cNvSpPr>
            <p:nvPr/>
          </p:nvSpPr>
          <p:spPr bwMode="auto">
            <a:xfrm>
              <a:off x="868" y="1760"/>
              <a:ext cx="37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     lenses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28" name="Rectangle 302"/>
            <p:cNvSpPr>
              <a:spLocks noChangeArrowheads="1"/>
            </p:cNvSpPr>
            <p:nvPr/>
          </p:nvSpPr>
          <p:spPr bwMode="auto">
            <a:xfrm>
              <a:off x="1081" y="1760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29" name="Rectangle 303"/>
            <p:cNvSpPr>
              <a:spLocks noChangeArrowheads="1"/>
            </p:cNvSpPr>
            <p:nvPr/>
          </p:nvSpPr>
          <p:spPr bwMode="auto">
            <a:xfrm>
              <a:off x="256" y="1846"/>
              <a:ext cx="34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Frame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0" name="Rectangle 304"/>
            <p:cNvSpPr>
              <a:spLocks noChangeArrowheads="1"/>
            </p:cNvSpPr>
            <p:nvPr/>
          </p:nvSpPr>
          <p:spPr bwMode="auto">
            <a:xfrm>
              <a:off x="546" y="1846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1" name="Rectangle 305"/>
            <p:cNvSpPr>
              <a:spLocks noChangeArrowheads="1"/>
            </p:cNvSpPr>
            <p:nvPr/>
          </p:nvSpPr>
          <p:spPr bwMode="auto">
            <a:xfrm>
              <a:off x="2779" y="1588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2" name="Rectangle 306"/>
            <p:cNvSpPr>
              <a:spLocks noChangeArrowheads="1"/>
            </p:cNvSpPr>
            <p:nvPr/>
          </p:nvSpPr>
          <p:spPr bwMode="auto">
            <a:xfrm>
              <a:off x="2432" y="1674"/>
              <a:ext cx="85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Once every 12 months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3" name="Rectangle 307"/>
            <p:cNvSpPr>
              <a:spLocks noChangeArrowheads="1"/>
            </p:cNvSpPr>
            <p:nvPr/>
          </p:nvSpPr>
          <p:spPr bwMode="auto">
            <a:xfrm>
              <a:off x="3148" y="1674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4" name="Rectangle 308"/>
            <p:cNvSpPr>
              <a:spLocks noChangeArrowheads="1"/>
            </p:cNvSpPr>
            <p:nvPr/>
          </p:nvSpPr>
          <p:spPr bwMode="auto">
            <a:xfrm>
              <a:off x="2432" y="1760"/>
              <a:ext cx="82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Once every 12 months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5" name="Rectangle 309"/>
            <p:cNvSpPr>
              <a:spLocks noChangeArrowheads="1"/>
            </p:cNvSpPr>
            <p:nvPr/>
          </p:nvSpPr>
          <p:spPr bwMode="auto">
            <a:xfrm>
              <a:off x="3126" y="1760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6" name="Rectangle 310"/>
            <p:cNvSpPr>
              <a:spLocks noChangeArrowheads="1"/>
            </p:cNvSpPr>
            <p:nvPr/>
          </p:nvSpPr>
          <p:spPr bwMode="auto">
            <a:xfrm>
              <a:off x="2432" y="1846"/>
              <a:ext cx="82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Once every 24 months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7" name="Rectangle 311"/>
            <p:cNvSpPr>
              <a:spLocks noChangeArrowheads="1"/>
            </p:cNvSpPr>
            <p:nvPr/>
          </p:nvSpPr>
          <p:spPr bwMode="auto">
            <a:xfrm>
              <a:off x="3126" y="1846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38" name="Rectangle 312"/>
            <p:cNvSpPr>
              <a:spLocks noChangeArrowheads="1"/>
            </p:cNvSpPr>
            <p:nvPr/>
          </p:nvSpPr>
          <p:spPr bwMode="auto">
            <a:xfrm>
              <a:off x="212" y="1530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39" name="Rectangle 313"/>
            <p:cNvSpPr>
              <a:spLocks noChangeArrowheads="1"/>
            </p:cNvSpPr>
            <p:nvPr/>
          </p:nvSpPr>
          <p:spPr bwMode="auto">
            <a:xfrm>
              <a:off x="1648" y="1530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40" name="Rectangle 314"/>
            <p:cNvSpPr>
              <a:spLocks noChangeArrowheads="1"/>
            </p:cNvSpPr>
            <p:nvPr/>
          </p:nvSpPr>
          <p:spPr bwMode="auto">
            <a:xfrm>
              <a:off x="1652" y="1530"/>
              <a:ext cx="112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41" name="Rectangle 315"/>
            <p:cNvSpPr>
              <a:spLocks noChangeArrowheads="1"/>
            </p:cNvSpPr>
            <p:nvPr/>
          </p:nvSpPr>
          <p:spPr bwMode="auto">
            <a:xfrm>
              <a:off x="2776" y="1530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42" name="Rectangle 316"/>
            <p:cNvSpPr>
              <a:spLocks noChangeArrowheads="1"/>
            </p:cNvSpPr>
            <p:nvPr/>
          </p:nvSpPr>
          <p:spPr bwMode="auto">
            <a:xfrm>
              <a:off x="2780" y="1530"/>
              <a:ext cx="1125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43" name="Rectangle 317"/>
            <p:cNvSpPr>
              <a:spLocks noChangeArrowheads="1"/>
            </p:cNvSpPr>
            <p:nvPr/>
          </p:nvSpPr>
          <p:spPr bwMode="auto">
            <a:xfrm>
              <a:off x="256" y="1990"/>
              <a:ext cx="87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Exam/material copay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44" name="Rectangle 318"/>
            <p:cNvSpPr>
              <a:spLocks noChangeArrowheads="1"/>
            </p:cNvSpPr>
            <p:nvPr/>
          </p:nvSpPr>
          <p:spPr bwMode="auto">
            <a:xfrm>
              <a:off x="991" y="1990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45" name="Rectangle 319"/>
            <p:cNvSpPr>
              <a:spLocks noChangeArrowheads="1"/>
            </p:cNvSpPr>
            <p:nvPr/>
          </p:nvSpPr>
          <p:spPr bwMode="auto">
            <a:xfrm>
              <a:off x="2668" y="1990"/>
              <a:ext cx="24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$10/$30</a:t>
              </a:r>
            </a:p>
          </p:txBody>
        </p:sp>
        <p:sp>
          <p:nvSpPr>
            <p:cNvPr id="14446" name="Rectangle 320"/>
            <p:cNvSpPr>
              <a:spLocks noChangeArrowheads="1"/>
            </p:cNvSpPr>
            <p:nvPr/>
          </p:nvSpPr>
          <p:spPr bwMode="auto">
            <a:xfrm>
              <a:off x="2890" y="1990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47" name="Rectangle 321"/>
            <p:cNvSpPr>
              <a:spLocks noChangeArrowheads="1"/>
            </p:cNvSpPr>
            <p:nvPr/>
          </p:nvSpPr>
          <p:spPr bwMode="auto">
            <a:xfrm>
              <a:off x="212" y="1958"/>
              <a:ext cx="1436" cy="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48" name="Rectangle 322"/>
            <p:cNvSpPr>
              <a:spLocks noChangeArrowheads="1"/>
            </p:cNvSpPr>
            <p:nvPr/>
          </p:nvSpPr>
          <p:spPr bwMode="auto">
            <a:xfrm>
              <a:off x="1648" y="1958"/>
              <a:ext cx="4" cy="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49" name="Rectangle 323"/>
            <p:cNvSpPr>
              <a:spLocks noChangeArrowheads="1"/>
            </p:cNvSpPr>
            <p:nvPr/>
          </p:nvSpPr>
          <p:spPr bwMode="auto">
            <a:xfrm>
              <a:off x="1652" y="1958"/>
              <a:ext cx="2253" cy="5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50" name="Rectangle 324"/>
            <p:cNvSpPr>
              <a:spLocks noChangeArrowheads="1"/>
            </p:cNvSpPr>
            <p:nvPr/>
          </p:nvSpPr>
          <p:spPr bwMode="auto">
            <a:xfrm>
              <a:off x="256" y="2137"/>
              <a:ext cx="11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Wholesale frame allowance*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51" name="Rectangle 325"/>
            <p:cNvSpPr>
              <a:spLocks noChangeArrowheads="1"/>
            </p:cNvSpPr>
            <p:nvPr/>
          </p:nvSpPr>
          <p:spPr bwMode="auto">
            <a:xfrm>
              <a:off x="1238" y="2137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52" name="Rectangle 326"/>
            <p:cNvSpPr>
              <a:spLocks noChangeArrowheads="1"/>
            </p:cNvSpPr>
            <p:nvPr/>
          </p:nvSpPr>
          <p:spPr bwMode="auto">
            <a:xfrm>
              <a:off x="2247" y="2137"/>
              <a:ext cx="10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$50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53" name="Rectangle 327"/>
            <p:cNvSpPr>
              <a:spLocks noChangeArrowheads="1"/>
            </p:cNvSpPr>
            <p:nvPr/>
          </p:nvSpPr>
          <p:spPr bwMode="auto">
            <a:xfrm>
              <a:off x="2363" y="2137"/>
              <a:ext cx="3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54" name="Rectangle 328"/>
            <p:cNvSpPr>
              <a:spLocks noChangeArrowheads="1"/>
            </p:cNvSpPr>
            <p:nvPr/>
          </p:nvSpPr>
          <p:spPr bwMode="auto">
            <a:xfrm>
              <a:off x="2390" y="2137"/>
              <a:ext cx="97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  -$150 approximate retail value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55" name="Rectangle 329"/>
            <p:cNvSpPr>
              <a:spLocks noChangeArrowheads="1"/>
            </p:cNvSpPr>
            <p:nvPr/>
          </p:nvSpPr>
          <p:spPr bwMode="auto">
            <a:xfrm>
              <a:off x="3333" y="2137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56" name="Rectangle 330"/>
            <p:cNvSpPr>
              <a:spLocks noChangeArrowheads="1"/>
            </p:cNvSpPr>
            <p:nvPr/>
          </p:nvSpPr>
          <p:spPr bwMode="auto">
            <a:xfrm>
              <a:off x="212" y="2106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57" name="Rectangle 331"/>
            <p:cNvSpPr>
              <a:spLocks noChangeArrowheads="1"/>
            </p:cNvSpPr>
            <p:nvPr/>
          </p:nvSpPr>
          <p:spPr bwMode="auto">
            <a:xfrm>
              <a:off x="1648" y="2106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58" name="Rectangle 332"/>
            <p:cNvSpPr>
              <a:spLocks noChangeArrowheads="1"/>
            </p:cNvSpPr>
            <p:nvPr/>
          </p:nvSpPr>
          <p:spPr bwMode="auto">
            <a:xfrm>
              <a:off x="1652" y="2106"/>
              <a:ext cx="2253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59" name="Rectangle 333"/>
            <p:cNvSpPr>
              <a:spLocks noChangeArrowheads="1"/>
            </p:cNvSpPr>
            <p:nvPr/>
          </p:nvSpPr>
          <p:spPr bwMode="auto">
            <a:xfrm>
              <a:off x="256" y="2404"/>
              <a:ext cx="93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Contact lens allowance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60" name="Rectangle 334"/>
            <p:cNvSpPr>
              <a:spLocks noChangeArrowheads="1"/>
            </p:cNvSpPr>
            <p:nvPr/>
          </p:nvSpPr>
          <p:spPr bwMode="auto">
            <a:xfrm>
              <a:off x="1042" y="2404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61" name="Rectangle 335"/>
            <p:cNvSpPr>
              <a:spLocks noChangeArrowheads="1"/>
            </p:cNvSpPr>
            <p:nvPr/>
          </p:nvSpPr>
          <p:spPr bwMode="auto">
            <a:xfrm>
              <a:off x="1775" y="2295"/>
              <a:ext cx="1859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alibri" pitchFamily="34" charset="0"/>
                </a:rPr>
                <a:t>The contact lens allowance applies to professional service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62" name="Rectangle 336"/>
            <p:cNvSpPr>
              <a:spLocks noChangeArrowheads="1"/>
            </p:cNvSpPr>
            <p:nvPr/>
          </p:nvSpPr>
          <p:spPr bwMode="auto">
            <a:xfrm>
              <a:off x="3318" y="2295"/>
              <a:ext cx="860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alibri" pitchFamily="34" charset="0"/>
                </a:rPr>
                <a:t>    s         (evaluation and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63" name="Rectangle 337"/>
            <p:cNvSpPr>
              <a:spLocks noChangeArrowheads="1"/>
            </p:cNvSpPr>
            <p:nvPr/>
          </p:nvSpPr>
          <p:spPr bwMode="auto">
            <a:xfrm>
              <a:off x="1770" y="2371"/>
              <a:ext cx="245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alibri" pitchFamily="34" charset="0"/>
                </a:rPr>
                <a:t>fitting fee) and materials. Members receive a 15% discount on professional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64" name="Rectangle 338"/>
            <p:cNvSpPr>
              <a:spLocks noChangeArrowheads="1"/>
            </p:cNvSpPr>
            <p:nvPr/>
          </p:nvSpPr>
          <p:spPr bwMode="auto">
            <a:xfrm>
              <a:off x="1720" y="2446"/>
              <a:ext cx="257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alibri" pitchFamily="34" charset="0"/>
                </a:rPr>
                <a:t>services. The discount for professional services is available for 12 months after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65" name="Rectangle 339"/>
            <p:cNvSpPr>
              <a:spLocks noChangeArrowheads="1"/>
            </p:cNvSpPr>
            <p:nvPr/>
          </p:nvSpPr>
          <p:spPr bwMode="auto">
            <a:xfrm>
              <a:off x="2472" y="2521"/>
              <a:ext cx="739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Calibri" pitchFamily="34" charset="0"/>
                </a:rPr>
                <a:t>the covered eye exam.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66" name="Rectangle 340"/>
            <p:cNvSpPr>
              <a:spLocks noChangeArrowheads="1"/>
            </p:cNvSpPr>
            <p:nvPr/>
          </p:nvSpPr>
          <p:spPr bwMode="auto">
            <a:xfrm>
              <a:off x="3086" y="2513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67" name="Rectangle 341"/>
            <p:cNvSpPr>
              <a:spLocks noChangeArrowheads="1"/>
            </p:cNvSpPr>
            <p:nvPr/>
          </p:nvSpPr>
          <p:spPr bwMode="auto">
            <a:xfrm>
              <a:off x="212" y="2265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68" name="Rectangle 342"/>
            <p:cNvSpPr>
              <a:spLocks noChangeArrowheads="1"/>
            </p:cNvSpPr>
            <p:nvPr/>
          </p:nvSpPr>
          <p:spPr bwMode="auto">
            <a:xfrm>
              <a:off x="1648" y="2265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69" name="Rectangle 343"/>
            <p:cNvSpPr>
              <a:spLocks noChangeArrowheads="1"/>
            </p:cNvSpPr>
            <p:nvPr/>
          </p:nvSpPr>
          <p:spPr bwMode="auto">
            <a:xfrm>
              <a:off x="1652" y="2265"/>
              <a:ext cx="2253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70" name="Rectangle 344"/>
            <p:cNvSpPr>
              <a:spLocks noChangeArrowheads="1"/>
            </p:cNvSpPr>
            <p:nvPr/>
          </p:nvSpPr>
          <p:spPr bwMode="auto">
            <a:xfrm>
              <a:off x="256" y="2709"/>
              <a:ext cx="82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Calibri" pitchFamily="34" charset="0"/>
                </a:rPr>
                <a:t>Lasik and PRK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71" name="Rectangle 345"/>
            <p:cNvSpPr>
              <a:spLocks noChangeArrowheads="1"/>
            </p:cNvSpPr>
            <p:nvPr/>
          </p:nvSpPr>
          <p:spPr bwMode="auto">
            <a:xfrm>
              <a:off x="982" y="2744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72" name="Rectangle 346"/>
            <p:cNvSpPr>
              <a:spLocks noChangeArrowheads="1"/>
            </p:cNvSpPr>
            <p:nvPr/>
          </p:nvSpPr>
          <p:spPr bwMode="auto">
            <a:xfrm>
              <a:off x="1692" y="2751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73" name="Rectangle 347"/>
            <p:cNvSpPr>
              <a:spLocks noChangeArrowheads="1"/>
            </p:cNvSpPr>
            <p:nvPr/>
          </p:nvSpPr>
          <p:spPr bwMode="auto">
            <a:xfrm>
              <a:off x="212" y="2597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74" name="Rectangle 348"/>
            <p:cNvSpPr>
              <a:spLocks noChangeArrowheads="1"/>
            </p:cNvSpPr>
            <p:nvPr/>
          </p:nvSpPr>
          <p:spPr bwMode="auto">
            <a:xfrm>
              <a:off x="1648" y="2597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75" name="Rectangle 349"/>
            <p:cNvSpPr>
              <a:spLocks noChangeArrowheads="1"/>
            </p:cNvSpPr>
            <p:nvPr/>
          </p:nvSpPr>
          <p:spPr bwMode="auto">
            <a:xfrm>
              <a:off x="1652" y="2597"/>
              <a:ext cx="2253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76" name="Rectangle 350"/>
            <p:cNvSpPr>
              <a:spLocks noChangeArrowheads="1"/>
            </p:cNvSpPr>
            <p:nvPr/>
          </p:nvSpPr>
          <p:spPr bwMode="auto">
            <a:xfrm>
              <a:off x="256" y="2865"/>
              <a:ext cx="161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Members receive substantial reductions whe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77" name="Rectangle 351"/>
            <p:cNvSpPr>
              <a:spLocks noChangeArrowheads="1"/>
            </p:cNvSpPr>
            <p:nvPr/>
          </p:nvSpPr>
          <p:spPr bwMode="auto">
            <a:xfrm>
              <a:off x="1613" y="2865"/>
              <a:ext cx="189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         n procedures are done by network providers.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78" name="Rectangle 352"/>
            <p:cNvSpPr>
              <a:spLocks noChangeArrowheads="1"/>
            </p:cNvSpPr>
            <p:nvPr/>
          </p:nvSpPr>
          <p:spPr bwMode="auto">
            <a:xfrm>
              <a:off x="2994" y="2865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79" name="Rectangle 353"/>
            <p:cNvSpPr>
              <a:spLocks noChangeArrowheads="1"/>
            </p:cNvSpPr>
            <p:nvPr/>
          </p:nvSpPr>
          <p:spPr bwMode="auto">
            <a:xfrm>
              <a:off x="256" y="2951"/>
              <a:ext cx="423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Members can expect to pay no more than $1,800 per eye for conventional Lasik procedures and $2,300 per eye for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0" name="Rectangle 354"/>
            <p:cNvSpPr>
              <a:spLocks noChangeArrowheads="1"/>
            </p:cNvSpPr>
            <p:nvPr/>
          </p:nvSpPr>
          <p:spPr bwMode="auto">
            <a:xfrm>
              <a:off x="256" y="3037"/>
              <a:ext cx="373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custom Lasik or they can use designated TLC Vision Lasik Advantage Centers that have the following fi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1" name="Rectangle 355"/>
            <p:cNvSpPr>
              <a:spLocks noChangeArrowheads="1"/>
            </p:cNvSpPr>
            <p:nvPr/>
          </p:nvSpPr>
          <p:spPr bwMode="auto">
            <a:xfrm>
              <a:off x="2871" y="3037"/>
              <a:ext cx="97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                      xed prices: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2" name="Rectangle 356"/>
            <p:cNvSpPr>
              <a:spLocks noChangeArrowheads="1"/>
            </p:cNvSpPr>
            <p:nvPr/>
          </p:nvSpPr>
          <p:spPr bwMode="auto">
            <a:xfrm>
              <a:off x="3744" y="3037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3" name="Rectangle 357"/>
            <p:cNvSpPr>
              <a:spLocks noChangeArrowheads="1"/>
            </p:cNvSpPr>
            <p:nvPr/>
          </p:nvSpPr>
          <p:spPr bwMode="auto">
            <a:xfrm>
              <a:off x="256" y="3207"/>
              <a:ext cx="771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Conventional Lasik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4" name="Rectangle 358"/>
            <p:cNvSpPr>
              <a:spLocks noChangeArrowheads="1"/>
            </p:cNvSpPr>
            <p:nvPr/>
          </p:nvSpPr>
          <p:spPr bwMode="auto">
            <a:xfrm>
              <a:off x="905" y="3207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5" name="Rectangle 359"/>
            <p:cNvSpPr>
              <a:spLocks noChangeArrowheads="1"/>
            </p:cNvSpPr>
            <p:nvPr/>
          </p:nvSpPr>
          <p:spPr bwMode="auto">
            <a:xfrm>
              <a:off x="256" y="3293"/>
              <a:ext cx="57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Custom Lasik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6" name="Rectangle 360"/>
            <p:cNvSpPr>
              <a:spLocks noChangeArrowheads="1"/>
            </p:cNvSpPr>
            <p:nvPr/>
          </p:nvSpPr>
          <p:spPr bwMode="auto">
            <a:xfrm>
              <a:off x="741" y="3293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7" name="Rectangle 361"/>
            <p:cNvSpPr>
              <a:spLocks noChangeArrowheads="1"/>
            </p:cNvSpPr>
            <p:nvPr/>
          </p:nvSpPr>
          <p:spPr bwMode="auto">
            <a:xfrm>
              <a:off x="256" y="3379"/>
              <a:ext cx="111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•  Custom Lasik with IntraLase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8" name="Rectangle 362"/>
            <p:cNvSpPr>
              <a:spLocks noChangeArrowheads="1"/>
            </p:cNvSpPr>
            <p:nvPr/>
          </p:nvSpPr>
          <p:spPr bwMode="auto">
            <a:xfrm>
              <a:off x="1201" y="3379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89" name="Rectangle 363"/>
            <p:cNvSpPr>
              <a:spLocks noChangeArrowheads="1"/>
            </p:cNvSpPr>
            <p:nvPr/>
          </p:nvSpPr>
          <p:spPr bwMode="auto">
            <a:xfrm>
              <a:off x="1692" y="3207"/>
              <a:ext cx="48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$895 per eye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90" name="Rectangle 364"/>
            <p:cNvSpPr>
              <a:spLocks noChangeArrowheads="1"/>
            </p:cNvSpPr>
            <p:nvPr/>
          </p:nvSpPr>
          <p:spPr bwMode="auto">
            <a:xfrm>
              <a:off x="2098" y="3207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91" name="Rectangle 365"/>
            <p:cNvSpPr>
              <a:spLocks noChangeArrowheads="1"/>
            </p:cNvSpPr>
            <p:nvPr/>
          </p:nvSpPr>
          <p:spPr bwMode="auto">
            <a:xfrm>
              <a:off x="1692" y="3293"/>
              <a:ext cx="55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$1,295 per eye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92" name="Rectangle 366"/>
            <p:cNvSpPr>
              <a:spLocks noChangeArrowheads="1"/>
            </p:cNvSpPr>
            <p:nvPr/>
          </p:nvSpPr>
          <p:spPr bwMode="auto">
            <a:xfrm>
              <a:off x="2158" y="3293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93" name="Rectangle 367"/>
            <p:cNvSpPr>
              <a:spLocks noChangeArrowheads="1"/>
            </p:cNvSpPr>
            <p:nvPr/>
          </p:nvSpPr>
          <p:spPr bwMode="auto">
            <a:xfrm>
              <a:off x="1692" y="3379"/>
              <a:ext cx="55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$1,895 per eye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94" name="Rectangle 368"/>
            <p:cNvSpPr>
              <a:spLocks noChangeArrowheads="1"/>
            </p:cNvSpPr>
            <p:nvPr/>
          </p:nvSpPr>
          <p:spPr bwMode="auto">
            <a:xfrm>
              <a:off x="2158" y="3379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95" name="Rectangle 369"/>
            <p:cNvSpPr>
              <a:spLocks noChangeArrowheads="1"/>
            </p:cNvSpPr>
            <p:nvPr/>
          </p:nvSpPr>
          <p:spPr bwMode="auto">
            <a:xfrm>
              <a:off x="212" y="3149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96" name="Rectangle 370"/>
            <p:cNvSpPr>
              <a:spLocks noChangeArrowheads="1"/>
            </p:cNvSpPr>
            <p:nvPr/>
          </p:nvSpPr>
          <p:spPr bwMode="auto">
            <a:xfrm>
              <a:off x="1648" y="3149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97" name="Rectangle 371"/>
            <p:cNvSpPr>
              <a:spLocks noChangeArrowheads="1"/>
            </p:cNvSpPr>
            <p:nvPr/>
          </p:nvSpPr>
          <p:spPr bwMode="auto">
            <a:xfrm>
              <a:off x="1652" y="3149"/>
              <a:ext cx="2253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98" name="Rectangle 372"/>
            <p:cNvSpPr>
              <a:spLocks noChangeArrowheads="1"/>
            </p:cNvSpPr>
            <p:nvPr/>
          </p:nvSpPr>
          <p:spPr bwMode="auto">
            <a:xfrm>
              <a:off x="256" y="3688"/>
              <a:ext cx="238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Calibri" pitchFamily="34" charset="0"/>
                </a:rPr>
                <a:t>How does the wholesale frame allowance work?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499" name="Rectangle 373"/>
            <p:cNvSpPr>
              <a:spLocks noChangeArrowheads="1"/>
            </p:cNvSpPr>
            <p:nvPr/>
          </p:nvSpPr>
          <p:spPr bwMode="auto">
            <a:xfrm>
              <a:off x="2315" y="3688"/>
              <a:ext cx="3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500" name="Rectangle 374"/>
            <p:cNvSpPr>
              <a:spLocks noChangeArrowheads="1"/>
            </p:cNvSpPr>
            <p:nvPr/>
          </p:nvSpPr>
          <p:spPr bwMode="auto">
            <a:xfrm>
              <a:off x="212" y="3518"/>
              <a:ext cx="1436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501" name="Rectangle 375"/>
            <p:cNvSpPr>
              <a:spLocks noChangeArrowheads="1"/>
            </p:cNvSpPr>
            <p:nvPr/>
          </p:nvSpPr>
          <p:spPr bwMode="auto">
            <a:xfrm>
              <a:off x="1648" y="3518"/>
              <a:ext cx="4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502" name="Rectangle 376"/>
            <p:cNvSpPr>
              <a:spLocks noChangeArrowheads="1"/>
            </p:cNvSpPr>
            <p:nvPr/>
          </p:nvSpPr>
          <p:spPr bwMode="auto">
            <a:xfrm>
              <a:off x="1652" y="3518"/>
              <a:ext cx="2253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503" name="Rectangle 377"/>
            <p:cNvSpPr>
              <a:spLocks noChangeArrowheads="1"/>
            </p:cNvSpPr>
            <p:nvPr/>
          </p:nvSpPr>
          <p:spPr bwMode="auto">
            <a:xfrm>
              <a:off x="256" y="3823"/>
              <a:ext cx="309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Benefits include a wholesale frame allowance. If the wholesale cost exceeds the fram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504" name="Rectangle 378"/>
            <p:cNvSpPr>
              <a:spLocks noChangeArrowheads="1"/>
            </p:cNvSpPr>
            <p:nvPr/>
          </p:nvSpPr>
          <p:spPr bwMode="auto">
            <a:xfrm>
              <a:off x="2866" y="3823"/>
              <a:ext cx="170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                   e allowance, members pay twice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505" name="Rectangle 379"/>
            <p:cNvSpPr>
              <a:spLocks noChangeArrowheads="1"/>
            </p:cNvSpPr>
            <p:nvPr/>
          </p:nvSpPr>
          <p:spPr bwMode="auto">
            <a:xfrm>
              <a:off x="256" y="3909"/>
              <a:ext cx="186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the wholesale difference. They never pay full retail.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506" name="Rectangle 380"/>
            <p:cNvSpPr>
              <a:spLocks noChangeArrowheads="1"/>
            </p:cNvSpPr>
            <p:nvPr/>
          </p:nvSpPr>
          <p:spPr bwMode="auto">
            <a:xfrm>
              <a:off x="1829" y="3909"/>
              <a:ext cx="2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4507" name="Rectangle 381"/>
            <p:cNvSpPr>
              <a:spLocks noChangeArrowheads="1"/>
            </p:cNvSpPr>
            <p:nvPr/>
          </p:nvSpPr>
          <p:spPr bwMode="auto">
            <a:xfrm>
              <a:off x="212" y="4022"/>
              <a:ext cx="3693" cy="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126288" y="1546225"/>
            <a:ext cx="1789112" cy="992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Customer Service: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866-537-0229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Website: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</a:rPr>
              <a:t>www.humanavisioncare.com</a:t>
            </a:r>
          </a:p>
        </p:txBody>
      </p:sp>
      <p:pic>
        <p:nvPicPr>
          <p:cNvPr id="4" name="Shape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88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000" b="1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616</Words>
  <Application>Microsoft Office PowerPoint</Application>
  <PresentationFormat>On-screen Show (4:3)</PresentationFormat>
  <Paragraphs>212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Humana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</dc:creator>
  <cp:lastModifiedBy>Jennifer J. Schol</cp:lastModifiedBy>
  <cp:revision>13</cp:revision>
  <dcterms:created xsi:type="dcterms:W3CDTF">2011-06-30T19:10:30Z</dcterms:created>
  <dcterms:modified xsi:type="dcterms:W3CDTF">2017-02-09T20:39:25Z</dcterms:modified>
</cp:coreProperties>
</file>